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6"/>
  </p:handoutMasterIdLst>
  <p:sldIdLst>
    <p:sldId id="309" r:id="rId2"/>
    <p:sldId id="256" r:id="rId3"/>
    <p:sldId id="257" r:id="rId4"/>
    <p:sldId id="30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1" r:id="rId38"/>
    <p:sldId id="290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299" r:id="rId54"/>
    <p:sldId id="300" r:id="rId5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pPr>
              <a:defRPr/>
            </a:pPr>
            <a:fld id="{026D48B9-50E0-4203-9D19-5AA76CFD8B0A}" type="datetimeFigureOut">
              <a:rPr lang="en-US"/>
              <a:pPr>
                <a:defRPr/>
              </a:pPr>
              <a:t>12/3/2008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pPr>
              <a:defRPr/>
            </a:pPr>
            <a:fld id="{CB8B9F90-691C-436F-BD30-B781CA668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E865E-8537-42AE-A2EA-C6210E734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8C8B7-94C4-4266-9D22-E604F91AD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0FB16-79DF-41E5-8CB1-7C22AC1F6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7828B-0B55-4793-90CD-D81909BDF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FEAE0-2806-447C-86F4-9A1F04D04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1C90B-1F07-465E-9E63-EAE8C0A68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318B4-2F41-48F3-8994-3FB3F5412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5DE3C-07C8-4F40-865B-B03B4B4E6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83E7A-9D7F-4DB4-AA7E-4B69B5440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B53F0-C5A8-42FF-B65C-4E2B83574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0A6F6-DB97-40D8-BDCA-CD734C5F0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6E3839B-7EE8-49A5-93F0-63B683D15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Bio&amp; 241 A&amp;P 1 </a:t>
            </a:r>
            <a:br>
              <a:rPr lang="en-US" b="1" smtClean="0">
                <a:solidFill>
                  <a:schemeClr val="tx1"/>
                </a:solidFill>
              </a:rPr>
            </a:br>
            <a:r>
              <a:rPr lang="en-US" b="1" smtClean="0">
                <a:solidFill>
                  <a:schemeClr val="tx1"/>
                </a:solidFill>
              </a:rPr>
              <a:t>Unit </a:t>
            </a:r>
            <a:r>
              <a:rPr lang="en-US" b="1" smtClean="0">
                <a:solidFill>
                  <a:schemeClr val="tx1"/>
                </a:solidFill>
              </a:rPr>
              <a:t>3 </a:t>
            </a:r>
            <a:r>
              <a:rPr lang="en-US" b="1" smtClean="0">
                <a:solidFill>
                  <a:schemeClr val="tx1"/>
                </a:solidFill>
              </a:rPr>
              <a:t>/ Lecture </a:t>
            </a:r>
            <a:r>
              <a:rPr lang="en-US" b="1" smtClean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2051" name="Picture 4" descr="C:\Documents and Settings\GaryB.SFCC\Local Settings\Temporary Internet Files\Content.IE5\7D4TVQJK\MCPE03606_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057400"/>
            <a:ext cx="1981200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05800" cy="838200"/>
          </a:xfrm>
          <a:ln>
            <a:solidFill>
              <a:srgbClr val="FFFF66"/>
            </a:solidFill>
          </a:ln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Characteristics Used to Name Muscles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486400"/>
          </a:xfrm>
        </p:spPr>
        <p:txBody>
          <a:bodyPr/>
          <a:lstStyle/>
          <a:p>
            <a:r>
              <a:rPr lang="en-US" b="1" smtClean="0"/>
              <a:t>Size of the Muscle:</a:t>
            </a:r>
          </a:p>
          <a:p>
            <a:pPr lvl="1"/>
            <a:r>
              <a:rPr lang="en-US" b="1" smtClean="0"/>
              <a:t>Maximus:  Largest muscle in a group</a:t>
            </a:r>
          </a:p>
          <a:p>
            <a:pPr lvl="1"/>
            <a:r>
              <a:rPr lang="en-US" b="1" smtClean="0"/>
              <a:t>Minimus:  Smallest muscle in a group</a:t>
            </a:r>
          </a:p>
          <a:p>
            <a:pPr lvl="1"/>
            <a:r>
              <a:rPr lang="en-US" b="1" smtClean="0"/>
              <a:t>Longus:  Longest muscle in a group</a:t>
            </a:r>
          </a:p>
          <a:p>
            <a:pPr lvl="1"/>
            <a:r>
              <a:rPr lang="en-US" b="1" smtClean="0"/>
              <a:t>Brevis:  Shortest muscle in a group</a:t>
            </a:r>
          </a:p>
          <a:p>
            <a:pPr lvl="1"/>
            <a:r>
              <a:rPr lang="en-US" b="1" smtClean="0"/>
              <a:t>Latissimus:  Widest muscle in a group</a:t>
            </a:r>
          </a:p>
          <a:p>
            <a:pPr lvl="1"/>
            <a:r>
              <a:rPr lang="en-US" b="1" smtClean="0"/>
              <a:t>Magnus:  Largest muscle in a group</a:t>
            </a:r>
          </a:p>
          <a:p>
            <a:pPr lvl="1"/>
            <a:r>
              <a:rPr lang="en-US" b="1" smtClean="0"/>
              <a:t>Major:  Largest muscle in a group</a:t>
            </a:r>
          </a:p>
          <a:p>
            <a:pPr lvl="1"/>
            <a:r>
              <a:rPr lang="en-US" b="1" smtClean="0"/>
              <a:t>Minor:  Smallest muscle in a group</a:t>
            </a:r>
          </a:p>
          <a:p>
            <a:pPr lvl="1"/>
            <a:r>
              <a:rPr lang="en-US" b="1" smtClean="0"/>
              <a:t>Vastus:  Great or large muscle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Maximus:  Largest muscle in a group</a:t>
            </a:r>
            <a:br>
              <a:rPr lang="en-US" sz="3600" b="1" smtClean="0">
                <a:solidFill>
                  <a:schemeClr val="tx1"/>
                </a:solidFill>
              </a:rPr>
            </a:br>
            <a:endParaRPr lang="en-US" sz="3600" b="1" smtClean="0">
              <a:solidFill>
                <a:schemeClr val="tx1"/>
              </a:solidFill>
            </a:endParaRPr>
          </a:p>
        </p:txBody>
      </p:sp>
      <p:pic>
        <p:nvPicPr>
          <p:cNvPr id="12291" name="Picture 3" descr="1738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752475"/>
            <a:ext cx="655320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Minimus:  Smallest muscle in a group</a:t>
            </a:r>
          </a:p>
        </p:txBody>
      </p:sp>
      <p:pic>
        <p:nvPicPr>
          <p:cNvPr id="13315" name="Picture 3" descr="1738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066800"/>
            <a:ext cx="6324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Longus:  Longest muscle in a group</a:t>
            </a:r>
            <a:br>
              <a:rPr lang="en-US" sz="3600" b="1" smtClean="0">
                <a:solidFill>
                  <a:schemeClr val="tx1"/>
                </a:solidFill>
              </a:rPr>
            </a:br>
            <a:endParaRPr lang="en-US" sz="3600" b="1" smtClean="0">
              <a:solidFill>
                <a:schemeClr val="tx1"/>
              </a:solidFill>
            </a:endParaRPr>
          </a:p>
        </p:txBody>
      </p:sp>
      <p:pic>
        <p:nvPicPr>
          <p:cNvPr id="14339" name="Picture 3" descr="1738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914400"/>
            <a:ext cx="4648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1738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4648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Brevis:  Shortest muscle in a group</a:t>
            </a:r>
          </a:p>
        </p:txBody>
      </p:sp>
      <p:pic>
        <p:nvPicPr>
          <p:cNvPr id="15363" name="Picture 3" descr="1738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143000"/>
            <a:ext cx="5562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Latissimus:  Widest muscle in a group</a:t>
            </a:r>
          </a:p>
        </p:txBody>
      </p:sp>
      <p:pic>
        <p:nvPicPr>
          <p:cNvPr id="16387" name="Picture 3" descr="1738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8153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8382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Major:  Largest muscle in a group</a:t>
            </a:r>
            <a:r>
              <a:rPr lang="en-US" b="1" smtClean="0">
                <a:solidFill>
                  <a:schemeClr val="tx1"/>
                </a:solidFill>
              </a:rPr>
              <a:t/>
            </a:r>
            <a:br>
              <a:rPr lang="en-US" b="1" smtClean="0">
                <a:solidFill>
                  <a:schemeClr val="tx1"/>
                </a:solidFill>
              </a:rPr>
            </a:br>
            <a:endParaRPr lang="en-US" b="1" smtClean="0">
              <a:solidFill>
                <a:schemeClr val="tx1"/>
              </a:solidFill>
            </a:endParaRPr>
          </a:p>
        </p:txBody>
      </p:sp>
      <p:pic>
        <p:nvPicPr>
          <p:cNvPr id="17411" name="Picture 3" descr="1737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143000"/>
            <a:ext cx="6781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8382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Minor:  Smallest muscle in a group</a:t>
            </a:r>
            <a:br>
              <a:rPr lang="en-US" sz="3600" b="1" smtClean="0">
                <a:solidFill>
                  <a:schemeClr val="tx1"/>
                </a:solidFill>
              </a:rPr>
            </a:br>
            <a:endParaRPr lang="en-US" sz="3600" b="1" smtClean="0">
              <a:solidFill>
                <a:schemeClr val="tx1"/>
              </a:solidFill>
            </a:endParaRPr>
          </a:p>
        </p:txBody>
      </p:sp>
      <p:pic>
        <p:nvPicPr>
          <p:cNvPr id="18435" name="Picture 3" descr="1738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143000"/>
            <a:ext cx="6705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Vastus:  Great or large muscle</a:t>
            </a:r>
            <a:br>
              <a:rPr lang="en-US" sz="3600" b="1" smtClean="0">
                <a:solidFill>
                  <a:schemeClr val="tx1"/>
                </a:solidFill>
              </a:rPr>
            </a:br>
            <a:endParaRPr lang="en-US" sz="3600" b="1" smtClean="0">
              <a:solidFill>
                <a:schemeClr val="tx1"/>
              </a:solidFill>
            </a:endParaRPr>
          </a:p>
        </p:txBody>
      </p:sp>
      <p:pic>
        <p:nvPicPr>
          <p:cNvPr id="19459" name="Picture 3" descr="1738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14400"/>
            <a:ext cx="6248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924800" cy="838200"/>
          </a:xfrm>
          <a:ln>
            <a:solidFill>
              <a:srgbClr val="FFFF66"/>
            </a:solidFill>
          </a:ln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Characteristics Used to Name Muscles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7543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smtClean="0"/>
              <a:t>Shape of Muscle</a:t>
            </a:r>
          </a:p>
          <a:p>
            <a:pPr lvl="1">
              <a:lnSpc>
                <a:spcPct val="90000"/>
              </a:lnSpc>
            </a:pPr>
            <a:r>
              <a:rPr lang="en-US" sz="2400" b="1" smtClean="0"/>
              <a:t>Deltoid:  Triangular shaped</a:t>
            </a:r>
          </a:p>
          <a:p>
            <a:pPr lvl="1">
              <a:lnSpc>
                <a:spcPct val="90000"/>
              </a:lnSpc>
            </a:pPr>
            <a:r>
              <a:rPr lang="en-US" sz="2400" b="1" smtClean="0"/>
              <a:t>Trapezius:  Trapezoid shaped</a:t>
            </a:r>
          </a:p>
          <a:p>
            <a:pPr lvl="1">
              <a:lnSpc>
                <a:spcPct val="90000"/>
              </a:lnSpc>
            </a:pPr>
            <a:r>
              <a:rPr lang="en-US" sz="2400" b="1" smtClean="0"/>
              <a:t>Serratus:  Saw-toothed muscle edge</a:t>
            </a:r>
          </a:p>
          <a:p>
            <a:pPr lvl="1">
              <a:lnSpc>
                <a:spcPct val="90000"/>
              </a:lnSpc>
            </a:pPr>
            <a:r>
              <a:rPr lang="en-US" sz="2400" b="1" smtClean="0"/>
              <a:t>Rhomboideus: Diamond shaped</a:t>
            </a:r>
          </a:p>
          <a:p>
            <a:pPr lvl="1">
              <a:lnSpc>
                <a:spcPct val="90000"/>
              </a:lnSpc>
            </a:pPr>
            <a:r>
              <a:rPr lang="en-US" sz="2400" b="1" smtClean="0"/>
              <a:t>Orbicularis:  Circular shaped</a:t>
            </a:r>
          </a:p>
          <a:p>
            <a:pPr lvl="1">
              <a:lnSpc>
                <a:spcPct val="90000"/>
              </a:lnSpc>
            </a:pPr>
            <a:r>
              <a:rPr lang="en-US" sz="2400" b="1" smtClean="0"/>
              <a:t>Pectinate:  Comblike shaped</a:t>
            </a:r>
          </a:p>
          <a:p>
            <a:pPr lvl="1">
              <a:lnSpc>
                <a:spcPct val="90000"/>
              </a:lnSpc>
            </a:pPr>
            <a:r>
              <a:rPr lang="en-US" sz="2400" b="1" smtClean="0"/>
              <a:t>Platys:  Flat muscle</a:t>
            </a:r>
          </a:p>
          <a:p>
            <a:pPr lvl="1">
              <a:lnSpc>
                <a:spcPct val="90000"/>
              </a:lnSpc>
            </a:pPr>
            <a:r>
              <a:rPr lang="en-US" sz="2400" b="1" smtClean="0"/>
              <a:t>Quadratus:  Square shaped </a:t>
            </a:r>
          </a:p>
          <a:p>
            <a:pPr lvl="1">
              <a:lnSpc>
                <a:spcPct val="90000"/>
              </a:lnSpc>
            </a:pPr>
            <a:r>
              <a:rPr lang="en-US" sz="2400" b="1" smtClean="0"/>
              <a:t>Gracilis:  slender muscle</a:t>
            </a:r>
          </a:p>
          <a:p>
            <a:pPr lvl="1"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smtClean="0"/>
              <a:t>	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304800"/>
            <a:ext cx="7391400" cy="838200"/>
          </a:xfrm>
          <a:ln>
            <a:solidFill>
              <a:srgbClr val="FFFF66"/>
            </a:solidFill>
          </a:ln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Introduction to Muscles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752600"/>
            <a:ext cx="8534400" cy="3657600"/>
          </a:xfrm>
        </p:spPr>
        <p:txBody>
          <a:bodyPr/>
          <a:lstStyle/>
          <a:p>
            <a:pPr marL="609600" indent="-609600" algn="l">
              <a:buFontTx/>
              <a:buAutoNum type="arabicPeriod"/>
            </a:pPr>
            <a:r>
              <a:rPr lang="en-US" b="1" smtClean="0"/>
              <a:t>Origin: Attachment of a muscle tendon to the stationary bone.</a:t>
            </a:r>
          </a:p>
          <a:p>
            <a:pPr marL="609600" indent="-609600" algn="l">
              <a:buFontTx/>
              <a:buAutoNum type="arabicPeriod"/>
            </a:pPr>
            <a:r>
              <a:rPr lang="en-US" b="1" smtClean="0"/>
              <a:t>Insertion:  Attachment of the other muscle tendon to the movable bone.</a:t>
            </a:r>
          </a:p>
          <a:p>
            <a:pPr marL="609600" indent="-609600" algn="l">
              <a:buFontTx/>
              <a:buAutoNum type="arabicPeriod"/>
            </a:pPr>
            <a:r>
              <a:rPr lang="en-US" b="1" smtClean="0"/>
              <a:t>Action:  The movement that occurs at the joint due to muscle contraction.</a:t>
            </a:r>
          </a:p>
          <a:p>
            <a:pPr marL="609600" indent="-609600" algn="l">
              <a:buFontTx/>
              <a:buAutoNum type="arabicPeriod"/>
            </a:pPr>
            <a:endParaRPr lang="en-US" b="1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Deltoid:  Triangular shaped</a:t>
            </a:r>
            <a:r>
              <a:rPr lang="en-US" b="1" smtClean="0">
                <a:solidFill>
                  <a:schemeClr val="tx1"/>
                </a:solidFill>
              </a:rPr>
              <a:t/>
            </a:r>
            <a:br>
              <a:rPr lang="en-US" b="1" smtClean="0">
                <a:solidFill>
                  <a:schemeClr val="tx1"/>
                </a:solidFill>
              </a:rPr>
            </a:br>
            <a:endParaRPr lang="en-US" b="1" smtClean="0">
              <a:solidFill>
                <a:schemeClr val="tx1"/>
              </a:solidFill>
            </a:endParaRPr>
          </a:p>
        </p:txBody>
      </p:sp>
      <p:pic>
        <p:nvPicPr>
          <p:cNvPr id="21507" name="Picture 3" descr="1738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0668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Trapezius:  Trapezoid shaped</a:t>
            </a:r>
            <a:r>
              <a:rPr lang="en-US" b="1" smtClean="0">
                <a:solidFill>
                  <a:schemeClr val="tx1"/>
                </a:solidFill>
              </a:rPr>
              <a:t/>
            </a:r>
            <a:br>
              <a:rPr lang="en-US" b="1" smtClean="0">
                <a:solidFill>
                  <a:schemeClr val="tx1"/>
                </a:solidFill>
              </a:rPr>
            </a:br>
            <a:endParaRPr lang="en-US" b="1" smtClean="0">
              <a:solidFill>
                <a:schemeClr val="tx1"/>
              </a:solidFill>
            </a:endParaRPr>
          </a:p>
        </p:txBody>
      </p:sp>
      <p:pic>
        <p:nvPicPr>
          <p:cNvPr id="22531" name="Picture 3" descr="1737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762000"/>
            <a:ext cx="5715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8382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Serratus:  Saw-toothed muscle edge</a:t>
            </a:r>
            <a:br>
              <a:rPr lang="en-US" sz="3600" b="1" smtClean="0">
                <a:solidFill>
                  <a:schemeClr val="tx1"/>
                </a:solidFill>
              </a:rPr>
            </a:br>
            <a:endParaRPr lang="en-US" sz="3600" b="1" smtClean="0">
              <a:solidFill>
                <a:schemeClr val="tx1"/>
              </a:solidFill>
            </a:endParaRPr>
          </a:p>
        </p:txBody>
      </p:sp>
      <p:pic>
        <p:nvPicPr>
          <p:cNvPr id="23555" name="Picture 3" descr="1738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143000"/>
            <a:ext cx="56959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Rhomboideus: Diamond shaped</a:t>
            </a:r>
            <a:br>
              <a:rPr lang="en-US" sz="3600" b="1" smtClean="0">
                <a:solidFill>
                  <a:schemeClr val="tx1"/>
                </a:solidFill>
              </a:rPr>
            </a:br>
            <a:endParaRPr lang="en-US" sz="3600" b="1" smtClean="0">
              <a:solidFill>
                <a:schemeClr val="tx1"/>
              </a:solidFill>
            </a:endParaRPr>
          </a:p>
        </p:txBody>
      </p:sp>
      <p:pic>
        <p:nvPicPr>
          <p:cNvPr id="24579" name="Picture 3" descr="1738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43000"/>
            <a:ext cx="7429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7620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Orbicularis:  Circular shaped</a:t>
            </a:r>
            <a:br>
              <a:rPr lang="en-US" sz="3600" b="1" smtClean="0">
                <a:solidFill>
                  <a:schemeClr val="tx1"/>
                </a:solidFill>
              </a:rPr>
            </a:br>
            <a:endParaRPr lang="en-US" sz="3600" b="1" smtClean="0">
              <a:solidFill>
                <a:schemeClr val="tx1"/>
              </a:solidFill>
            </a:endParaRPr>
          </a:p>
        </p:txBody>
      </p:sp>
      <p:pic>
        <p:nvPicPr>
          <p:cNvPr id="25603" name="Picture 3" descr="1737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143000"/>
            <a:ext cx="60674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Pectinate:  Comblike shaped</a:t>
            </a:r>
            <a:br>
              <a:rPr lang="en-US" b="1" smtClean="0">
                <a:solidFill>
                  <a:schemeClr val="tx1"/>
                </a:solidFill>
              </a:rPr>
            </a:br>
            <a:endParaRPr lang="en-US" b="1" smtClean="0">
              <a:solidFill>
                <a:schemeClr val="tx1"/>
              </a:solidFill>
            </a:endParaRPr>
          </a:p>
        </p:txBody>
      </p:sp>
      <p:pic>
        <p:nvPicPr>
          <p:cNvPr id="26627" name="Picture 3" descr="1738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190625"/>
            <a:ext cx="571500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Platys:  Flat muscle</a:t>
            </a:r>
            <a:br>
              <a:rPr lang="en-US" sz="3600" b="1" smtClean="0">
                <a:solidFill>
                  <a:schemeClr val="tx1"/>
                </a:solidFill>
              </a:rPr>
            </a:br>
            <a:endParaRPr lang="en-US" sz="3600" b="1" smtClean="0">
              <a:solidFill>
                <a:schemeClr val="tx1"/>
              </a:solidFill>
            </a:endParaRPr>
          </a:p>
        </p:txBody>
      </p:sp>
      <p:pic>
        <p:nvPicPr>
          <p:cNvPr id="27651" name="Picture 3" descr="1737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43000"/>
            <a:ext cx="68484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Quadratus:  Square shaped </a:t>
            </a:r>
            <a:br>
              <a:rPr lang="en-US" sz="3600" b="1" smtClean="0">
                <a:solidFill>
                  <a:schemeClr val="tx1"/>
                </a:solidFill>
              </a:rPr>
            </a:br>
            <a:endParaRPr lang="en-US" sz="3600" b="1" smtClean="0">
              <a:solidFill>
                <a:schemeClr val="tx1"/>
              </a:solidFill>
            </a:endParaRPr>
          </a:p>
        </p:txBody>
      </p:sp>
      <p:pic>
        <p:nvPicPr>
          <p:cNvPr id="28675" name="Picture 3" descr="1738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990600"/>
            <a:ext cx="5715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Gracilis:  Slender muscle</a:t>
            </a:r>
            <a:br>
              <a:rPr lang="en-US" sz="3600" b="1" smtClean="0">
                <a:solidFill>
                  <a:schemeClr val="tx1"/>
                </a:solidFill>
              </a:rPr>
            </a:br>
            <a:endParaRPr lang="en-US" sz="3600" b="1" smtClean="0">
              <a:solidFill>
                <a:schemeClr val="tx1"/>
              </a:solidFill>
            </a:endParaRPr>
          </a:p>
        </p:txBody>
      </p:sp>
      <p:pic>
        <p:nvPicPr>
          <p:cNvPr id="29699" name="Picture 3" descr="1738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990600"/>
            <a:ext cx="5715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153400" cy="838200"/>
          </a:xfrm>
          <a:ln>
            <a:solidFill>
              <a:srgbClr val="FFFF66"/>
            </a:solidFill>
          </a:ln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Characteristics Used to Name Muscles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smtClean="0"/>
              <a:t>Action of Muscles</a:t>
            </a:r>
          </a:p>
          <a:p>
            <a:pPr lvl="1">
              <a:lnSpc>
                <a:spcPct val="90000"/>
              </a:lnSpc>
            </a:pPr>
            <a:r>
              <a:rPr lang="en-US" sz="2400" b="1" smtClean="0"/>
              <a:t>Flexor:  Decreases angle at joint</a:t>
            </a:r>
          </a:p>
          <a:p>
            <a:pPr lvl="1">
              <a:lnSpc>
                <a:spcPct val="90000"/>
              </a:lnSpc>
            </a:pPr>
            <a:r>
              <a:rPr lang="en-US" sz="2400" b="1" smtClean="0"/>
              <a:t>Extensor:  Increases angle at joint</a:t>
            </a:r>
          </a:p>
          <a:p>
            <a:pPr lvl="1">
              <a:lnSpc>
                <a:spcPct val="90000"/>
              </a:lnSpc>
            </a:pPr>
            <a:r>
              <a:rPr lang="en-US" sz="2400" b="1" smtClean="0"/>
              <a:t>Abductor:  Moves bone away from midline</a:t>
            </a:r>
          </a:p>
          <a:p>
            <a:pPr lvl="1">
              <a:lnSpc>
                <a:spcPct val="90000"/>
              </a:lnSpc>
            </a:pPr>
            <a:r>
              <a:rPr lang="en-US" sz="2400" b="1" smtClean="0"/>
              <a:t>Adductor:  Moves bone toward midline</a:t>
            </a:r>
          </a:p>
          <a:p>
            <a:pPr lvl="1">
              <a:lnSpc>
                <a:spcPct val="90000"/>
              </a:lnSpc>
            </a:pPr>
            <a:r>
              <a:rPr lang="en-US" sz="2400" b="1" smtClean="0"/>
              <a:t>Levator:  Produces superior movement</a:t>
            </a:r>
          </a:p>
          <a:p>
            <a:pPr lvl="1">
              <a:lnSpc>
                <a:spcPct val="90000"/>
              </a:lnSpc>
            </a:pPr>
            <a:r>
              <a:rPr lang="en-US" sz="2400" b="1" smtClean="0"/>
              <a:t>Depressor:  Produces inferior movement</a:t>
            </a:r>
          </a:p>
          <a:p>
            <a:pPr lvl="1">
              <a:lnSpc>
                <a:spcPct val="90000"/>
              </a:lnSpc>
            </a:pPr>
            <a:r>
              <a:rPr lang="en-US" sz="2400" b="1" smtClean="0"/>
              <a:t>Supinator:  Turns palm anteriorly</a:t>
            </a:r>
          </a:p>
          <a:p>
            <a:pPr lvl="1">
              <a:lnSpc>
                <a:spcPct val="90000"/>
              </a:lnSpc>
            </a:pPr>
            <a:r>
              <a:rPr lang="en-US" sz="2400" b="1" smtClean="0"/>
              <a:t>Pronator:  Turns palm posteriorly</a:t>
            </a:r>
          </a:p>
          <a:p>
            <a:pPr lvl="1">
              <a:lnSpc>
                <a:spcPct val="90000"/>
              </a:lnSpc>
            </a:pPr>
            <a:r>
              <a:rPr lang="en-US" sz="2400" b="1" smtClean="0"/>
              <a:t>Sphincter:  Decreases size of opening</a:t>
            </a:r>
          </a:p>
          <a:p>
            <a:pPr lvl="1">
              <a:lnSpc>
                <a:spcPct val="90000"/>
              </a:lnSpc>
            </a:pPr>
            <a:r>
              <a:rPr lang="en-US" sz="2400" b="1" smtClean="0"/>
              <a:t>Tensor:  Makes a body part rigid</a:t>
            </a:r>
          </a:p>
          <a:p>
            <a:pPr lvl="1">
              <a:lnSpc>
                <a:spcPct val="90000"/>
              </a:lnSpc>
            </a:pPr>
            <a:r>
              <a:rPr lang="en-US" sz="2400" b="1" smtClean="0"/>
              <a:t>Rotator:  Moves bone around an axis</a:t>
            </a:r>
          </a:p>
          <a:p>
            <a:pPr lvl="1"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endParaRPr lang="en-US" b="1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6629400" cy="838200"/>
          </a:xfrm>
          <a:ln>
            <a:solidFill>
              <a:srgbClr val="FFFF66"/>
            </a:solidFill>
          </a:ln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Origin and Insertion</a:t>
            </a:r>
          </a:p>
        </p:txBody>
      </p:sp>
      <p:pic>
        <p:nvPicPr>
          <p:cNvPr id="4099" name="Picture 3" descr="1737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Flexor:  Decreases angle at joint</a:t>
            </a:r>
          </a:p>
        </p:txBody>
      </p:sp>
      <p:pic>
        <p:nvPicPr>
          <p:cNvPr id="31747" name="Picture 3" descr="1738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990600"/>
            <a:ext cx="5715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Extensor:  Increases angle at joint</a:t>
            </a:r>
          </a:p>
        </p:txBody>
      </p:sp>
      <p:pic>
        <p:nvPicPr>
          <p:cNvPr id="32771" name="Picture 3" descr="1738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914400"/>
            <a:ext cx="5715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858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Adductor:  Moves bone toward midline</a:t>
            </a:r>
            <a:br>
              <a:rPr lang="en-US" sz="3600" b="1" smtClean="0">
                <a:solidFill>
                  <a:schemeClr val="tx1"/>
                </a:solidFill>
              </a:rPr>
            </a:br>
            <a:endParaRPr lang="en-US" sz="3600" b="1" smtClean="0">
              <a:solidFill>
                <a:schemeClr val="tx1"/>
              </a:solidFill>
            </a:endParaRPr>
          </a:p>
        </p:txBody>
      </p:sp>
      <p:pic>
        <p:nvPicPr>
          <p:cNvPr id="33795" name="Picture 3" descr="1738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962025"/>
            <a:ext cx="571500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9906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Levator:  Produces superior movement</a:t>
            </a:r>
            <a:br>
              <a:rPr lang="en-US" sz="3600" b="1" smtClean="0">
                <a:solidFill>
                  <a:schemeClr val="tx1"/>
                </a:solidFill>
              </a:rPr>
            </a:br>
            <a:endParaRPr lang="en-US" sz="3600" b="1" smtClean="0">
              <a:solidFill>
                <a:schemeClr val="tx1"/>
              </a:solidFill>
            </a:endParaRPr>
          </a:p>
        </p:txBody>
      </p:sp>
      <p:pic>
        <p:nvPicPr>
          <p:cNvPr id="34819" name="Picture 3" descr="1738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7800"/>
            <a:ext cx="7620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144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Depressor:  Produces inferior movement</a:t>
            </a:r>
            <a:br>
              <a:rPr lang="en-US" sz="3600" b="1" smtClean="0">
                <a:solidFill>
                  <a:schemeClr val="tx1"/>
                </a:solidFill>
              </a:rPr>
            </a:br>
            <a:endParaRPr lang="en-US" sz="3600" b="1" smtClean="0">
              <a:solidFill>
                <a:schemeClr val="tx1"/>
              </a:solidFill>
            </a:endParaRPr>
          </a:p>
        </p:txBody>
      </p:sp>
      <p:pic>
        <p:nvPicPr>
          <p:cNvPr id="35843" name="Picture 3" descr="1737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90600"/>
            <a:ext cx="6400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5334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Supinator:  Turns palm anteriorly</a:t>
            </a:r>
          </a:p>
        </p:txBody>
      </p:sp>
      <p:pic>
        <p:nvPicPr>
          <p:cNvPr id="36867" name="Picture 3" descr="1738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990600"/>
            <a:ext cx="5715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7620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Pronator:  Turns palm posteriorly</a:t>
            </a:r>
          </a:p>
        </p:txBody>
      </p:sp>
      <p:pic>
        <p:nvPicPr>
          <p:cNvPr id="37891" name="Picture 3" descr="1738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143000"/>
            <a:ext cx="6629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Sphincter:  Decreases size of opening</a:t>
            </a:r>
            <a:br>
              <a:rPr lang="en-US" sz="3600" b="1" smtClean="0">
                <a:solidFill>
                  <a:schemeClr val="tx1"/>
                </a:solidFill>
              </a:rPr>
            </a:br>
            <a:endParaRPr lang="en-US" sz="3600" b="1" smtClean="0">
              <a:solidFill>
                <a:schemeClr val="tx1"/>
              </a:solidFill>
            </a:endParaRPr>
          </a:p>
        </p:txBody>
      </p:sp>
      <p:pic>
        <p:nvPicPr>
          <p:cNvPr id="38915" name="Picture 3" descr="1738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0"/>
            <a:ext cx="8001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Tensor:  Makes a body part rigid</a:t>
            </a:r>
            <a:r>
              <a:rPr lang="en-US" sz="4000" b="1" smtClean="0">
                <a:solidFill>
                  <a:schemeClr val="tx1"/>
                </a:solidFill>
              </a:rPr>
              <a:t/>
            </a:r>
            <a:br>
              <a:rPr lang="en-US" sz="4000" b="1" smtClean="0">
                <a:solidFill>
                  <a:schemeClr val="tx1"/>
                </a:solidFill>
              </a:rPr>
            </a:br>
            <a:endParaRPr lang="en-US" sz="4000" b="1" smtClean="0">
              <a:solidFill>
                <a:schemeClr val="tx1"/>
              </a:solidFill>
            </a:endParaRPr>
          </a:p>
        </p:txBody>
      </p:sp>
      <p:pic>
        <p:nvPicPr>
          <p:cNvPr id="39939" name="Picture 3" descr="1738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066800"/>
            <a:ext cx="6248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077200" cy="838200"/>
          </a:xfrm>
          <a:ln>
            <a:solidFill>
              <a:srgbClr val="FFFF66"/>
            </a:solidFill>
          </a:ln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Characteristics Used to Name Muscles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3124200"/>
          </a:xfrm>
        </p:spPr>
        <p:txBody>
          <a:bodyPr/>
          <a:lstStyle/>
          <a:p>
            <a:r>
              <a:rPr lang="en-US" b="1" smtClean="0"/>
              <a:t>Number of Origins of Muscle</a:t>
            </a:r>
          </a:p>
          <a:p>
            <a:pPr lvl="1"/>
            <a:r>
              <a:rPr lang="en-US" b="1" smtClean="0"/>
              <a:t>Biceps:  Muscle with two origins</a:t>
            </a:r>
          </a:p>
          <a:p>
            <a:pPr lvl="1"/>
            <a:r>
              <a:rPr lang="en-US" b="1" smtClean="0"/>
              <a:t>Triceps:  Muscle with three origins</a:t>
            </a:r>
          </a:p>
          <a:p>
            <a:pPr lvl="1"/>
            <a:r>
              <a:rPr lang="en-US" b="1" smtClean="0"/>
              <a:t>Quadriceps:  Muscle with four origins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737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066800" y="304800"/>
            <a:ext cx="6858000" cy="650875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Belly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144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Biceps:  Muscle with two origins</a:t>
            </a:r>
          </a:p>
        </p:txBody>
      </p:sp>
      <p:pic>
        <p:nvPicPr>
          <p:cNvPr id="41987" name="Picture 3" descr="1738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66825"/>
            <a:ext cx="76200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0668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Triceps:  Muscle with three origins</a:t>
            </a:r>
            <a:r>
              <a:rPr lang="en-US" b="1" smtClean="0">
                <a:solidFill>
                  <a:schemeClr val="tx1"/>
                </a:solidFill>
              </a:rPr>
              <a:t/>
            </a:r>
            <a:br>
              <a:rPr lang="en-US" b="1" smtClean="0">
                <a:solidFill>
                  <a:schemeClr val="tx1"/>
                </a:solidFill>
              </a:rPr>
            </a:br>
            <a:endParaRPr lang="en-US" b="1" smtClean="0">
              <a:solidFill>
                <a:schemeClr val="tx1"/>
              </a:solidFill>
            </a:endParaRPr>
          </a:p>
        </p:txBody>
      </p:sp>
      <p:pic>
        <p:nvPicPr>
          <p:cNvPr id="43011" name="Picture 3" descr="1738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66825"/>
            <a:ext cx="76200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304800"/>
            <a:ext cx="9525000" cy="7620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Quadriceps:  Muscle with four origins</a:t>
            </a:r>
          </a:p>
        </p:txBody>
      </p:sp>
      <p:pic>
        <p:nvPicPr>
          <p:cNvPr id="44035" name="Picture 3" descr="1738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19200"/>
            <a:ext cx="6324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858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Location of Muscle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1054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45060" name="Picture 4" descr="1737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0674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Origin and Insertion of Muscle</a:t>
            </a:r>
          </a:p>
        </p:txBody>
      </p:sp>
      <p:pic>
        <p:nvPicPr>
          <p:cNvPr id="46083" name="Picture 3" descr="1737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0674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858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Origin and Insertion of Muscle</a:t>
            </a:r>
          </a:p>
        </p:txBody>
      </p:sp>
      <p:pic>
        <p:nvPicPr>
          <p:cNvPr id="47107" name="Picture 3" descr="1737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143000"/>
            <a:ext cx="69913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1737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0"/>
            <a:ext cx="57150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1737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0"/>
            <a:ext cx="5715000" cy="704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1737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0"/>
            <a:ext cx="792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1737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746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82000" cy="914400"/>
          </a:xfrm>
          <a:ln>
            <a:solidFill>
              <a:srgbClr val="FFFF66"/>
            </a:solidFill>
          </a:ln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Characteristics Used to Name Muscles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133600"/>
            <a:ext cx="6858000" cy="4724400"/>
          </a:xfrm>
        </p:spPr>
        <p:txBody>
          <a:bodyPr/>
          <a:lstStyle/>
          <a:p>
            <a:r>
              <a:rPr lang="en-US" b="1" smtClean="0"/>
              <a:t>Direction of Fibers</a:t>
            </a:r>
          </a:p>
          <a:p>
            <a:r>
              <a:rPr lang="en-US" b="1" smtClean="0"/>
              <a:t>Size of Muscle</a:t>
            </a:r>
          </a:p>
          <a:p>
            <a:r>
              <a:rPr lang="en-US" b="1" smtClean="0"/>
              <a:t>Shape of Muscle</a:t>
            </a:r>
          </a:p>
          <a:p>
            <a:r>
              <a:rPr lang="en-US" b="1" smtClean="0"/>
              <a:t>Action of Muscles</a:t>
            </a:r>
          </a:p>
          <a:p>
            <a:r>
              <a:rPr lang="en-US" b="1" smtClean="0"/>
              <a:t>Number of Origins of Muscle</a:t>
            </a:r>
          </a:p>
          <a:p>
            <a:r>
              <a:rPr lang="en-US" b="1" smtClean="0"/>
              <a:t>Location of Muscle</a:t>
            </a:r>
          </a:p>
          <a:p>
            <a:r>
              <a:rPr lang="en-US" b="1" smtClean="0"/>
              <a:t>Origin and Insertion of Muscle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1737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0"/>
            <a:ext cx="815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1737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0"/>
            <a:ext cx="783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1737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858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Extrinsic Muscles of the Eye</a:t>
            </a:r>
          </a:p>
        </p:txBody>
      </p:sp>
      <p:pic>
        <p:nvPicPr>
          <p:cNvPr id="55299" name="Picture 3" descr="1737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76200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762000"/>
          </a:xfrm>
        </p:spPr>
        <p:txBody>
          <a:bodyPr/>
          <a:lstStyle/>
          <a:p>
            <a:r>
              <a:rPr lang="en-US" sz="3600" b="1" smtClean="0">
                <a:solidFill>
                  <a:srgbClr val="FFFF66"/>
                </a:solidFill>
              </a:rPr>
              <a:t>Extrinsic Muscles of the Eye</a:t>
            </a:r>
          </a:p>
        </p:txBody>
      </p:sp>
      <p:pic>
        <p:nvPicPr>
          <p:cNvPr id="56323" name="Picture 3" descr="1737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371600"/>
            <a:ext cx="53340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838200"/>
          </a:xfrm>
          <a:ln>
            <a:solidFill>
              <a:srgbClr val="FFFF66"/>
            </a:solidFill>
          </a:ln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Characteristics Used to Name Muscles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7620000" cy="4038600"/>
          </a:xfrm>
        </p:spPr>
        <p:txBody>
          <a:bodyPr/>
          <a:lstStyle/>
          <a:p>
            <a:r>
              <a:rPr lang="en-US" b="1" smtClean="0"/>
              <a:t>Direction of Muscle Fibers</a:t>
            </a:r>
          </a:p>
          <a:p>
            <a:pPr lvl="1"/>
            <a:r>
              <a:rPr lang="en-US" b="1" smtClean="0"/>
              <a:t>Rectus:  Parallel to midline</a:t>
            </a:r>
          </a:p>
          <a:p>
            <a:pPr lvl="1"/>
            <a:r>
              <a:rPr lang="en-US" b="1" smtClean="0"/>
              <a:t>Transverse:  Perpendicular to midline</a:t>
            </a:r>
          </a:p>
          <a:p>
            <a:pPr lvl="1"/>
            <a:r>
              <a:rPr lang="en-US" b="1" smtClean="0"/>
              <a:t>Oblique:  Diagonal to midline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5943600" cy="9906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Rectus:  Parallel to midline</a:t>
            </a:r>
            <a:r>
              <a:rPr lang="en-US" b="1" smtClean="0">
                <a:solidFill>
                  <a:schemeClr val="tx1"/>
                </a:solidFill>
              </a:rPr>
              <a:t/>
            </a:r>
            <a:br>
              <a:rPr lang="en-US" b="1" smtClean="0">
                <a:solidFill>
                  <a:schemeClr val="tx1"/>
                </a:solidFill>
              </a:rPr>
            </a:br>
            <a:endParaRPr lang="en-US" b="1" smtClean="0">
              <a:solidFill>
                <a:schemeClr val="tx1"/>
              </a:solidFill>
            </a:endParaRPr>
          </a:p>
        </p:txBody>
      </p:sp>
      <p:pic>
        <p:nvPicPr>
          <p:cNvPr id="8195" name="Picture 3" descr="1737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990600"/>
            <a:ext cx="533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1738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3810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Transverse:  Perpendicular to midline</a:t>
            </a:r>
          </a:p>
        </p:txBody>
      </p:sp>
      <p:pic>
        <p:nvPicPr>
          <p:cNvPr id="9219" name="Picture 3" descr="1738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743200"/>
            <a:ext cx="457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1737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457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0"/>
            <a:ext cx="9372600" cy="11430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Oblique:  Diagonal to midline</a:t>
            </a:r>
          </a:p>
        </p:txBody>
      </p:sp>
      <p:pic>
        <p:nvPicPr>
          <p:cNvPr id="10243" name="Picture 3" descr="1737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5105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1738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014788"/>
            <a:ext cx="4267200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L:\templates\Blank Presentation.pot</Template>
  <TotalTime>504</TotalTime>
  <Words>522</Words>
  <Application>Microsoft PowerPoint</Application>
  <PresentationFormat>On-screen Show (4:3)</PresentationFormat>
  <Paragraphs>99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Times New Roman</vt:lpstr>
      <vt:lpstr>Arial</vt:lpstr>
      <vt:lpstr>Calibri</vt:lpstr>
      <vt:lpstr>Blank Presentation</vt:lpstr>
      <vt:lpstr>Bio&amp; 241 A&amp;P 1  Unit 3 / Lecture 1</vt:lpstr>
      <vt:lpstr>Introduction to Muscles</vt:lpstr>
      <vt:lpstr>Origin and Insertion</vt:lpstr>
      <vt:lpstr>Slide 4</vt:lpstr>
      <vt:lpstr>Characteristics Used to Name Muscles</vt:lpstr>
      <vt:lpstr>Characteristics Used to Name Muscles</vt:lpstr>
      <vt:lpstr>Rectus:  Parallel to midline </vt:lpstr>
      <vt:lpstr>Transverse:  Perpendicular to midline</vt:lpstr>
      <vt:lpstr>Oblique:  Diagonal to midline</vt:lpstr>
      <vt:lpstr>Characteristics Used to Name Muscles</vt:lpstr>
      <vt:lpstr>Maximus:  Largest muscle in a group </vt:lpstr>
      <vt:lpstr>Minimus:  Smallest muscle in a group</vt:lpstr>
      <vt:lpstr>Longus:  Longest muscle in a group </vt:lpstr>
      <vt:lpstr>Brevis:  Shortest muscle in a group</vt:lpstr>
      <vt:lpstr>Latissimus:  Widest muscle in a group</vt:lpstr>
      <vt:lpstr>Major:  Largest muscle in a group </vt:lpstr>
      <vt:lpstr>Minor:  Smallest muscle in a group </vt:lpstr>
      <vt:lpstr>Vastus:  Great or large muscle </vt:lpstr>
      <vt:lpstr>Characteristics Used to Name Muscles</vt:lpstr>
      <vt:lpstr>Deltoid:  Triangular shaped </vt:lpstr>
      <vt:lpstr>Trapezius:  Trapezoid shaped </vt:lpstr>
      <vt:lpstr>Serratus:  Saw-toothed muscle edge </vt:lpstr>
      <vt:lpstr>Rhomboideus: Diamond shaped </vt:lpstr>
      <vt:lpstr>Orbicularis:  Circular shaped </vt:lpstr>
      <vt:lpstr>Pectinate:  Comblike shaped </vt:lpstr>
      <vt:lpstr>Platys:  Flat muscle </vt:lpstr>
      <vt:lpstr>Quadratus:  Square shaped  </vt:lpstr>
      <vt:lpstr>Gracilis:  Slender muscle </vt:lpstr>
      <vt:lpstr>Characteristics Used to Name Muscles</vt:lpstr>
      <vt:lpstr>Flexor:  Decreases angle at joint</vt:lpstr>
      <vt:lpstr>Extensor:  Increases angle at joint</vt:lpstr>
      <vt:lpstr>Adductor:  Moves bone toward midline </vt:lpstr>
      <vt:lpstr>Levator:  Produces superior movement </vt:lpstr>
      <vt:lpstr>Depressor:  Produces inferior movement </vt:lpstr>
      <vt:lpstr>Supinator:  Turns palm anteriorly</vt:lpstr>
      <vt:lpstr>Pronator:  Turns palm posteriorly</vt:lpstr>
      <vt:lpstr>Sphincter:  Decreases size of opening </vt:lpstr>
      <vt:lpstr>Tensor:  Makes a body part rigid </vt:lpstr>
      <vt:lpstr>Characteristics Used to Name Muscles</vt:lpstr>
      <vt:lpstr>Biceps:  Muscle with two origins</vt:lpstr>
      <vt:lpstr>Triceps:  Muscle with three origins </vt:lpstr>
      <vt:lpstr>Quadriceps:  Muscle with four origins</vt:lpstr>
      <vt:lpstr>Location of Muscle</vt:lpstr>
      <vt:lpstr>Origin and Insertion of Muscle</vt:lpstr>
      <vt:lpstr>Origin and Insertion of Muscle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Extrinsic Muscles of the Eye</vt:lpstr>
      <vt:lpstr>Extrinsic Muscles of the Eye</vt:lpstr>
    </vt:vector>
  </TitlesOfParts>
  <Company>Spokane Falls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garyb</dc:creator>
  <cp:lastModifiedBy>GaryB</cp:lastModifiedBy>
  <cp:revision>18</cp:revision>
  <dcterms:created xsi:type="dcterms:W3CDTF">2001-10-15T16:30:26Z</dcterms:created>
  <dcterms:modified xsi:type="dcterms:W3CDTF">2008-12-03T19:00:12Z</dcterms:modified>
</cp:coreProperties>
</file>